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7C9B81F-C347-4BEF-BFDF-29C42F48304A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7C9B81F-C347-4BEF-BFDF-29C42F48304A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7C9B81F-C347-4BEF-BFDF-29C42F48304A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6/14/2013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co/url?sa=i&amp;rct=j&amp;q=PIRAMIDES%20DE%20TRABAJO%20en%20equipo%20CON%20BOMBILLO&amp;source=images&amp;cd=&amp;cad=rja&amp;docid=sBXC05X_OuXc3M&amp;tbnid=XVgOjCx3ogjcqM:&amp;ved=0CAUQjRw&amp;url=http%3A%2F%2Fwww.pixmac.es%2Fimagen%2Fempresas%2520de%2520dibujos%2520animados%2520trabajo%2520en%2520equipo%2F000083874347&amp;ei=GoG7Ud2iMeuq0AH5kYGYCg&amp;bvm=bv.47883778,d.dmQ&amp;psig=AFQjCNGIxA0B8hfol87tzI9nfMkRB-zyJg&amp;ust=1371329163097336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hyperlink" Target="http://www.google.com.co/url?sa=i&amp;rct=j&amp;q=CONOCIMIENTO&amp;source=images&amp;cd=&amp;cad=rja&amp;docid=bWjN_rEUa8p7SM&amp;tbnid=fTKDRiBavvlh1M:&amp;ved=0CAUQjRw&amp;url=http%3A%2F%2Fbitnavegante.blogspot.com%2F2012%2F08%2Fcongreso-europeo-sobre-gestion-del.html&amp;ei=rIG7UfbEMu680QHk2oAY&amp;bvm=bv.47883778,d.dmQ&amp;psig=AFQjCNHhlimYWAEpw84rm_cZQOUS2L1Llg&amp;ust=1371329288256427" TargetMode="Externa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3.bp.blogspot.com/-GrtJs6p5NVA/UX-9ow9iSbI/AAAAAAAACRA/LbWPIJ-7Tqc/s1600/DSC01044.JPG" TargetMode="External"/><Relationship Id="rId3" Type="http://schemas.openxmlformats.org/officeDocument/2006/relationships/image" Target="../media/image6.jpeg"/><Relationship Id="rId7" Type="http://schemas.openxmlformats.org/officeDocument/2006/relationships/image" Target="../media/image8.jpeg"/><Relationship Id="rId12" Type="http://schemas.openxmlformats.org/officeDocument/2006/relationships/image" Target="../media/image11.jpeg"/><Relationship Id="rId2" Type="http://schemas.openxmlformats.org/officeDocument/2006/relationships/hyperlink" Target="http://1.bp.blogspot.com/-4s63SHESKWs/UX_P8gsP5cI/AAAAAAAACSA/gwpEse-ICq4/s1600/DSC01084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4.bp.blogspot.com/-Rt5kjzEHtTs/UX_QrEB6I0I/AAAAAAAACS4/yXMBqWWQPYM/s1600/DSC01119.JPG" TargetMode="External"/><Relationship Id="rId11" Type="http://schemas.openxmlformats.org/officeDocument/2006/relationships/image" Target="../media/image10.jpeg"/><Relationship Id="rId5" Type="http://schemas.openxmlformats.org/officeDocument/2006/relationships/image" Target="../media/image7.jpeg"/><Relationship Id="rId10" Type="http://schemas.openxmlformats.org/officeDocument/2006/relationships/hyperlink" Target="http://3.bp.blogspot.com/-kZyFKPwqiFM/UUspqaqTiXI/AAAAAAAACJw/YhhNZ0tNI5o/s1600/DSC00774.JPG" TargetMode="External"/><Relationship Id="rId4" Type="http://schemas.openxmlformats.org/officeDocument/2006/relationships/hyperlink" Target="http://1.bp.blogspot.com/-vxErxtX2wrs/UX_PjRuJBJI/AAAAAAAACRo/VLC2yhrhNBA/s1600/DSC01079.JPG" TargetMode="External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CO" b="1" i="1" dirty="0" smtClean="0"/>
              <a:t>GESTION DE CONOCIMIENTO</a:t>
            </a:r>
            <a:endParaRPr lang="es-CO" b="1" i="1" dirty="0"/>
          </a:p>
        </p:txBody>
      </p:sp>
      <p:pic>
        <p:nvPicPr>
          <p:cNvPr id="1026" name="Picture 2" descr="C:\Users\hp\Pictures\fotos\luz-rodeada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564904"/>
            <a:ext cx="2512016" cy="2016224"/>
          </a:xfrm>
          <a:prstGeom prst="rect">
            <a:avLst/>
          </a:prstGeom>
          <a:noFill/>
        </p:spPr>
      </p:pic>
      <p:pic>
        <p:nvPicPr>
          <p:cNvPr id="1028" name="Picture 4" descr="http://ilustracion.pixmac.es/4/empresas-de-dibujos-animados-trabajo-en-equipo-pixmac-ilustracion-83874347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288" y="2780928"/>
            <a:ext cx="1656184" cy="2448009"/>
          </a:xfrm>
          <a:prstGeom prst="rect">
            <a:avLst/>
          </a:prstGeom>
          <a:noFill/>
        </p:spPr>
      </p:pic>
      <p:pic>
        <p:nvPicPr>
          <p:cNvPr id="1030" name="Picture 6" descr="http://t3.gstatic.com/images?q=tbn:ANd9GcQkXxAQoc7E_qe15YruIpllOh_TBvoyR5ZpZOHlLbFHCggn-yDAYQ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23928" y="2492896"/>
            <a:ext cx="2644913" cy="2975527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971600" y="5589240"/>
            <a:ext cx="7200800" cy="46166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 smtClean="0"/>
              <a:t>                          </a:t>
            </a:r>
            <a:r>
              <a:rPr lang="es-CO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NIDIAN YANNETH LADINO BARRERA</a:t>
            </a:r>
            <a:endParaRPr lang="es-CO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000"/>
                            </p:stCondLst>
                            <p:childTnLst>
                              <p:par>
                                <p:cTn id="2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5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548680"/>
            <a:ext cx="8229600" cy="4572000"/>
          </a:xfrm>
        </p:spPr>
        <p:txBody>
          <a:bodyPr/>
          <a:lstStyle/>
          <a:p>
            <a:pPr>
              <a:buNone/>
            </a:pPr>
            <a:r>
              <a:rPr lang="es-CO" dirty="0" smtClean="0"/>
              <a:t>   </a:t>
            </a:r>
            <a:r>
              <a:rPr lang="es-CO" dirty="0" smtClean="0">
                <a:solidFill>
                  <a:schemeClr val="accent6"/>
                </a:solidFill>
                <a:latin typeface="Arial Black" pitchFamily="34" charset="0"/>
              </a:rPr>
              <a:t>ESTAS EVIDENCIAS SE ALMACENAN EN EL </a:t>
            </a:r>
          </a:p>
          <a:p>
            <a:pPr>
              <a:buNone/>
            </a:pPr>
            <a:r>
              <a:rPr lang="es-CO" dirty="0" smtClean="0">
                <a:solidFill>
                  <a:schemeClr val="accent6"/>
                </a:solidFill>
                <a:latin typeface="Arial Black" pitchFamily="34" charset="0"/>
              </a:rPr>
              <a:t>   http</a:t>
            </a:r>
            <a:r>
              <a:rPr lang="es-CO" dirty="0" smtClean="0">
                <a:solidFill>
                  <a:schemeClr val="accent6"/>
                </a:solidFill>
                <a:latin typeface="Arial Black" pitchFamily="34" charset="0"/>
              </a:rPr>
              <a:t>://integradoprimaria-a.blogspot.com/ BLOG </a:t>
            </a:r>
            <a:r>
              <a:rPr lang="es-CO" dirty="0" smtClean="0">
                <a:solidFill>
                  <a:schemeClr val="accent6"/>
                </a:solidFill>
                <a:latin typeface="Arial Black" pitchFamily="34" charset="0"/>
              </a:rPr>
              <a:t>DE CADA JORNADA.</a:t>
            </a:r>
            <a:endParaRPr lang="es-CO" dirty="0">
              <a:solidFill>
                <a:schemeClr val="accent6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/>
            </a:r>
            <a:br>
              <a:rPr lang="es-CO" dirty="0" smtClean="0"/>
            </a:br>
            <a:r>
              <a:rPr lang="es-CO" dirty="0" smtClean="0">
                <a:latin typeface="Arial Black" pitchFamily="34" charset="0"/>
              </a:rPr>
              <a:t>PROPUESTA:</a:t>
            </a: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72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CO" dirty="0" smtClean="0"/>
              <a:t>    </a:t>
            </a:r>
            <a:r>
              <a:rPr lang="es-CO" dirty="0" smtClean="0">
                <a:solidFill>
                  <a:schemeClr val="accent6"/>
                </a:solidFill>
                <a:latin typeface="Arial Black" pitchFamily="34" charset="0"/>
              </a:rPr>
              <a:t>MI PROPUESTA ESTARÍA ENFOCADA EN EL ÁREA DE INVESTIGACIÓN, YA QUE ANUALMENTE CADA GRADO DESARROLLA UU PROYECTO DE INVESTIGACIÓN, LUEGO SE ESCOGE UNO POR NIVEL Y UNO POR JORNADA PARA SER SOCIALIZADO CON TODA LA COMUNIDAD EDUCATIVA Y ALGUNAS VECES EL TRABAJO Y LA INFORMACIÓN RECOLECTADA DURANTE EL TODO EL AÑO.</a:t>
            </a:r>
            <a:endParaRPr lang="es-CO" dirty="0">
              <a:solidFill>
                <a:schemeClr val="accent6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/>
              <a:t>OBJETIVO GENERAL:</a:t>
            </a:r>
            <a:endParaRPr lang="es-CO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CO" dirty="0" smtClean="0"/>
              <a:t>    </a:t>
            </a:r>
            <a:r>
              <a:rPr lang="es-CO" dirty="0" smtClean="0">
                <a:solidFill>
                  <a:schemeClr val="accent6"/>
                </a:solidFill>
                <a:latin typeface="Arial Black" pitchFamily="34" charset="0"/>
              </a:rPr>
              <a:t>CREAR UNA BASE DE DATOS, DONDE SE REGISTREN Y QUEDEN PLASMADAS LAS MEMORIAS DE TODOS LOS PROYECTOS DE INVESTIGACIÓN REALIZADOS EN EL COLEGIO INTEGRADO.</a:t>
            </a:r>
            <a:endParaRPr lang="es-CO" dirty="0">
              <a:solidFill>
                <a:schemeClr val="accent6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/>
              <a:t>OBJETIVOS ESPECÍFICOS:</a:t>
            </a:r>
            <a:endParaRPr lang="es-CO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572000"/>
          </a:xfrm>
        </p:spPr>
        <p:txBody>
          <a:bodyPr>
            <a:normAutofit fontScale="62500" lnSpcReduction="20000"/>
          </a:bodyPr>
          <a:lstStyle/>
          <a:p>
            <a:pPr>
              <a:buFontTx/>
              <a:buChar char="-"/>
            </a:pPr>
            <a:r>
              <a:rPr lang="es-CO" dirty="0" smtClean="0">
                <a:solidFill>
                  <a:schemeClr val="accent6"/>
                </a:solidFill>
                <a:latin typeface="Arial Black" pitchFamily="34" charset="0"/>
              </a:rPr>
              <a:t>RECOPILAR TODA LA INFORMACIÓN DE LOS DIFERENTES GRADOS QUE SE OBTIENE A TRAVÉS DE LOS DIFERENTES PROYECTOS INVESTIGATIVOS.</a:t>
            </a:r>
          </a:p>
          <a:p>
            <a:pPr>
              <a:buFontTx/>
              <a:buChar char="-"/>
            </a:pPr>
            <a:endParaRPr lang="es-CO" dirty="0" smtClean="0">
              <a:solidFill>
                <a:schemeClr val="accent6"/>
              </a:solidFill>
              <a:latin typeface="Arial Black" pitchFamily="34" charset="0"/>
            </a:endParaRPr>
          </a:p>
          <a:p>
            <a:pPr>
              <a:buFontTx/>
              <a:buChar char="-"/>
            </a:pPr>
            <a:r>
              <a:rPr lang="es-CO" dirty="0" smtClean="0">
                <a:solidFill>
                  <a:schemeClr val="accent6"/>
                </a:solidFill>
                <a:latin typeface="Arial Black" pitchFamily="34" charset="0"/>
              </a:rPr>
              <a:t>SELECCIONAR Y EDITAR LA INFORMACIÓN OBTENIDA.</a:t>
            </a:r>
          </a:p>
          <a:p>
            <a:pPr>
              <a:buNone/>
            </a:pPr>
            <a:endParaRPr lang="es-CO" dirty="0" smtClean="0">
              <a:solidFill>
                <a:schemeClr val="accent6"/>
              </a:solidFill>
              <a:latin typeface="Arial Black" pitchFamily="34" charset="0"/>
            </a:endParaRPr>
          </a:p>
          <a:p>
            <a:pPr>
              <a:buFontTx/>
              <a:buChar char="-"/>
            </a:pPr>
            <a:r>
              <a:rPr lang="es-CO" dirty="0" smtClean="0">
                <a:solidFill>
                  <a:schemeClr val="accent6"/>
                </a:solidFill>
                <a:latin typeface="Arial Black" pitchFamily="34" charset="0"/>
              </a:rPr>
              <a:t>CREAR DIFERENTES ESTRATEGIAS A TRAVÉS DEL USO DE LA TECNOLOGÍA QUE PERMITAN COMPARTIR Y SOCIALIZAR LA INFORMACIÓN OBTENIDA EN TODOS LOS PROYECTOS INVESTIGATIVOS. </a:t>
            </a:r>
          </a:p>
          <a:p>
            <a:pPr>
              <a:buFontTx/>
              <a:buChar char="-"/>
            </a:pPr>
            <a:endParaRPr lang="es-CO" dirty="0" smtClean="0">
              <a:solidFill>
                <a:schemeClr val="accent6"/>
              </a:solidFill>
              <a:latin typeface="Arial Black" pitchFamily="34" charset="0"/>
            </a:endParaRPr>
          </a:p>
          <a:p>
            <a:pPr>
              <a:buFontTx/>
              <a:buChar char="-"/>
            </a:pPr>
            <a:r>
              <a:rPr lang="es-CO" dirty="0" smtClean="0">
                <a:solidFill>
                  <a:schemeClr val="accent6"/>
                </a:solidFill>
                <a:latin typeface="Arial Black" pitchFamily="34" charset="0"/>
              </a:rPr>
              <a:t>USAR  Y COMPARTIR ESTA BASE DE DATOS PARA PROFUNDIZAR MÁS EN ESTOS PROYECTOS O PARA QUE SIRVAN DE BASE PARA NUEVAS INVESTIGACIONES.</a:t>
            </a:r>
          </a:p>
          <a:p>
            <a:pPr>
              <a:buFontTx/>
              <a:buChar char="-"/>
            </a:pP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/>
              <a:t>METODOLOGÍA:</a:t>
            </a:r>
            <a:br>
              <a:rPr lang="es-CO" b="1" dirty="0" smtClean="0"/>
            </a:br>
            <a:endParaRPr lang="es-CO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s-CO" dirty="0" smtClean="0"/>
              <a:t>   </a:t>
            </a:r>
            <a:r>
              <a:rPr lang="es-CO" dirty="0" smtClean="0">
                <a:solidFill>
                  <a:schemeClr val="accent6"/>
                </a:solidFill>
                <a:latin typeface="Arial Black" pitchFamily="34" charset="0"/>
              </a:rPr>
              <a:t> LAMETODOLOGÍA SE HARÍA A TRAVES DE LA EJECUCIÓN DE LA GESTION DEL CONOCIMIENTO , E IMPLEMENTACIÓN DE SITIOS WEB Y USO DE HERRAMIENTAS TECNOLÓGICAS QUE NOS POSIBILITEN ALCANZAR ELOBJETIVO PLANTEADO.</a:t>
            </a:r>
          </a:p>
          <a:p>
            <a:pPr>
              <a:buNone/>
            </a:pPr>
            <a:endParaRPr lang="es-CO" dirty="0" smtClean="0">
              <a:solidFill>
                <a:schemeClr val="accent6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es-CO" dirty="0" smtClean="0">
                <a:solidFill>
                  <a:schemeClr val="accent6"/>
                </a:solidFill>
                <a:latin typeface="Arial Black" pitchFamily="34" charset="0"/>
              </a:rPr>
              <a:t>                                        GRACIAS.</a:t>
            </a:r>
          </a:p>
          <a:p>
            <a:pPr>
              <a:buNone/>
            </a:pP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6600" b="1" dirty="0" smtClean="0"/>
              <a:t>DEFINICIÓN:</a:t>
            </a:r>
            <a:endParaRPr lang="es-CO" sz="66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CO" dirty="0" smtClean="0"/>
              <a:t>   </a:t>
            </a:r>
            <a:r>
              <a:rPr lang="es-CO" b="1" dirty="0" smtClean="0">
                <a:solidFill>
                  <a:srgbClr val="0000CC"/>
                </a:solidFill>
                <a:latin typeface="Arial Black" pitchFamily="34" charset="0"/>
              </a:rPr>
              <a:t>LA GESTIÓN DEL CONOCIMIENTO ES UNPROCESO QUE SE HACE PARA DETECTAR LOS DISTINTOS SABERES QUE PUEDEN ESTAR INMERSOS DENTRO DE UNA INSTITUCIÓN CON EL PROPÓSITO DE SELECCIONARLOS,ORGANIZARLOS, PRESENTARLOS Y USARLOS PARA OBTENER UN MEJOR NIVEL DE COMPETITIVIDAD Y DESMPEÑO EN LAS DIFERENTES ÁREAS O DEPENDENCIAS DE LA ORGANIZACIÓN.</a:t>
            </a:r>
            <a:endParaRPr lang="es-CO" b="1" dirty="0">
              <a:solidFill>
                <a:srgbClr val="0000CC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30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003232" cy="1217290"/>
          </a:xfrm>
        </p:spPr>
        <p:txBody>
          <a:bodyPr>
            <a:normAutofit fontScale="90000"/>
          </a:bodyPr>
          <a:lstStyle/>
          <a:p>
            <a:r>
              <a:rPr lang="es-CO" sz="4000" b="1" dirty="0" smtClean="0"/>
              <a:t>IMPORTANCIA DE LA GESTION    DEL CONOCIMIENTO:</a:t>
            </a:r>
            <a:endParaRPr lang="es-CO" sz="4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556792"/>
            <a:ext cx="8136904" cy="183422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CO" sz="1600" dirty="0" smtClean="0"/>
              <a:t>     </a:t>
            </a:r>
            <a:r>
              <a:rPr lang="es-CO" sz="16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es-CO" sz="1600" dirty="0" smtClean="0">
                <a:solidFill>
                  <a:schemeClr val="accent6"/>
                </a:solidFill>
                <a:latin typeface="Arial Black" pitchFamily="34" charset="0"/>
              </a:rPr>
              <a:t> -FACILITA LA GESTION Y ADMINISTRACIÓN DE LA</a:t>
            </a:r>
          </a:p>
          <a:p>
            <a:pPr>
              <a:buNone/>
            </a:pPr>
            <a:r>
              <a:rPr lang="es-CO" sz="1600" dirty="0" smtClean="0">
                <a:solidFill>
                  <a:schemeClr val="accent6"/>
                </a:solidFill>
                <a:latin typeface="Arial Black" pitchFamily="34" charset="0"/>
              </a:rPr>
              <a:t>        EMPRESA, INSTITUCIÓN U ORGANIZACIÓN.</a:t>
            </a:r>
          </a:p>
          <a:p>
            <a:pPr>
              <a:buNone/>
            </a:pPr>
            <a:endParaRPr lang="es-CO" sz="1600" dirty="0" smtClean="0">
              <a:solidFill>
                <a:schemeClr val="accent6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es-CO" sz="1600" dirty="0" smtClean="0">
                <a:solidFill>
                  <a:schemeClr val="accent6"/>
                </a:solidFill>
                <a:latin typeface="Arial Black" pitchFamily="34" charset="0"/>
              </a:rPr>
              <a:t>       -PERMITE DETECTAR LOS RECURSOS TANGIBLES E INTANGIBLES CON LOS QUE CUENTA LA ORGANIZACIÓN.</a:t>
            </a:r>
          </a:p>
          <a:p>
            <a:pPr>
              <a:buNone/>
            </a:pPr>
            <a:endParaRPr lang="es-CO" sz="1600" dirty="0" smtClean="0">
              <a:solidFill>
                <a:schemeClr val="accent6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es-CO" sz="1600" dirty="0" smtClean="0">
                <a:solidFill>
                  <a:schemeClr val="accent6"/>
                </a:solidFill>
                <a:latin typeface="Arial Black" pitchFamily="34" charset="0"/>
              </a:rPr>
              <a:t>        - A TRAVÉS DE ELLA SE DETECTAN LOS DIFERNTES TIPOS DE CONOCIMIENTOS Y SE ENFOCAN EN PRO DE OBTENER UN MEJOR DESEMPEÑO LABORAL.</a:t>
            </a:r>
          </a:p>
          <a:p>
            <a:pPr>
              <a:buNone/>
            </a:pPr>
            <a:endParaRPr lang="es-CO" sz="1600" dirty="0" smtClean="0">
              <a:solidFill>
                <a:schemeClr val="accent6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es-CO" sz="1600" dirty="0" smtClean="0">
                <a:solidFill>
                  <a:schemeClr val="accent6"/>
                </a:solidFill>
                <a:latin typeface="Arial Black" pitchFamily="34" charset="0"/>
              </a:rPr>
              <a:t>         - TOMA LOS RECURSOS HUMANOS COMO PRINCIPAL ACTIVO PARA CAPTAR Y ORGANIZAR LA INFORMACIÓN.</a:t>
            </a:r>
          </a:p>
          <a:p>
            <a:pPr>
              <a:buNone/>
            </a:pPr>
            <a:endParaRPr lang="es-CO" sz="1600" dirty="0" smtClean="0">
              <a:solidFill>
                <a:schemeClr val="accent6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es-CO" sz="1600" dirty="0" smtClean="0">
                <a:solidFill>
                  <a:schemeClr val="accent6"/>
                </a:solidFill>
                <a:latin typeface="Arial Black" pitchFamily="34" charset="0"/>
              </a:rPr>
              <a:t>         - PROMUEVE EL TRABAJO EN EQUIPO, CONVIRTIENDO EL CONOCIMIENTO INDIVIDUAL EN CONOCIMIENTO GRUPAL Y FORTALECE LAS RELACIONES INTERPERSONALES DE LOS MIEMBROS DE UNA ORGANIZACIÓN,MEJORANDO EL AMBIENTE LABORAL.</a:t>
            </a:r>
          </a:p>
          <a:p>
            <a:pPr>
              <a:buNone/>
            </a:pPr>
            <a:endParaRPr lang="es-CO" sz="1600" dirty="0" smtClean="0">
              <a:solidFill>
                <a:schemeClr val="accent5">
                  <a:lumMod val="75000"/>
                </a:schemeClr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es-CO" sz="16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          - </a:t>
            </a:r>
          </a:p>
          <a:p>
            <a:pPr>
              <a:buNone/>
            </a:pPr>
            <a:endParaRPr lang="es-CO" sz="1600" dirty="0" smtClean="0"/>
          </a:p>
          <a:p>
            <a:pPr>
              <a:buNone/>
            </a:pPr>
            <a:endParaRPr lang="es-CO" sz="1600" dirty="0" smtClean="0"/>
          </a:p>
          <a:p>
            <a:pPr>
              <a:buNone/>
            </a:pPr>
            <a:endParaRPr lang="es-CO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400"/>
                            </p:stCondLst>
                            <p:childTnLst>
                              <p:par>
                                <p:cTn id="2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7400"/>
                            </p:stCondLst>
                            <p:childTnLst>
                              <p:par>
                                <p:cTn id="29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1650"/>
                            </p:stCondLst>
                            <p:childTnLst>
                              <p:par>
                                <p:cTn id="3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45720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s-CO" dirty="0" smtClean="0"/>
              <a:t> </a:t>
            </a:r>
            <a:r>
              <a:rPr lang="es-CO" dirty="0" smtClean="0"/>
              <a:t> </a:t>
            </a:r>
            <a:r>
              <a:rPr lang="es-CO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es-CO" sz="3400" dirty="0" smtClean="0">
                <a:solidFill>
                  <a:schemeClr val="accent6"/>
                </a:solidFill>
                <a:latin typeface="Arial Black" pitchFamily="34" charset="0"/>
              </a:rPr>
              <a:t> -APROVECHA EL POTENCIAL HUMANO DE</a:t>
            </a:r>
          </a:p>
          <a:p>
            <a:pPr>
              <a:buNone/>
            </a:pPr>
            <a:r>
              <a:rPr lang="es-CO" sz="3400" dirty="0" smtClean="0">
                <a:solidFill>
                  <a:schemeClr val="accent6"/>
                </a:solidFill>
                <a:latin typeface="Arial Black" pitchFamily="34" charset="0"/>
              </a:rPr>
              <a:t>     LA EMPRESA, INSTITUCIÓN U ORGANIZACIÓN.</a:t>
            </a:r>
          </a:p>
          <a:p>
            <a:pPr>
              <a:buNone/>
            </a:pPr>
            <a:endParaRPr lang="es-CO" sz="3400" dirty="0" smtClean="0">
              <a:solidFill>
                <a:schemeClr val="accent6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es-CO" sz="3400" dirty="0" smtClean="0">
                <a:solidFill>
                  <a:schemeClr val="accent6"/>
                </a:solidFill>
                <a:latin typeface="Arial Black" pitchFamily="34" charset="0"/>
              </a:rPr>
              <a:t> </a:t>
            </a:r>
            <a:r>
              <a:rPr lang="es-CO" sz="3400" dirty="0" smtClean="0">
                <a:solidFill>
                  <a:schemeClr val="accent6"/>
                </a:solidFill>
                <a:latin typeface="Arial Black" pitchFamily="34" charset="0"/>
              </a:rPr>
              <a:t>   - A TRAVÉS DE ESTA SE BUSCA Y LOGRA LA SATISFACCIÓN DE CLIENTES Y EMPLEADOS.</a:t>
            </a:r>
          </a:p>
          <a:p>
            <a:pPr>
              <a:buNone/>
            </a:pPr>
            <a:endParaRPr lang="es-CO" sz="3400" dirty="0" smtClean="0">
              <a:solidFill>
                <a:schemeClr val="accent6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es-CO" sz="3400" dirty="0" smtClean="0">
                <a:solidFill>
                  <a:schemeClr val="accent6"/>
                </a:solidFill>
                <a:latin typeface="Arial Black" pitchFamily="34" charset="0"/>
              </a:rPr>
              <a:t>    - POR MEDIO DE LA GESTIÓN DEL CONOCIMIENTO SE ALMACENA EL CONOCIMIENTO Y LA INFORMACIÓN, LO CUAL PERMITE TENER BASES DE DATOS CONFIABLES A DISPOSICIÓN.</a:t>
            </a:r>
          </a:p>
          <a:p>
            <a:pPr>
              <a:buNone/>
            </a:pPr>
            <a:endParaRPr lang="es-CO" sz="3400" dirty="0" smtClean="0">
              <a:solidFill>
                <a:schemeClr val="accent6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es-CO" sz="3400" dirty="0" smtClean="0">
                <a:solidFill>
                  <a:schemeClr val="accent6"/>
                </a:solidFill>
                <a:latin typeface="Arial Black" pitchFamily="34" charset="0"/>
              </a:rPr>
              <a:t>    - LA GESTIÓN DEL CONOCIMIENTO PERMITE DETECTAR EL CAPITAL INTELECTUAL CON EL PROPÓSITO DE APROVECHARLO LO CUAL PERMITE MEJORAR LA IMAGEN INTERNA Y EXTERNA DE LA ORGANIZACIÓN Y SU COMPETENCIA EN EL ENTORNO.</a:t>
            </a:r>
          </a:p>
          <a:p>
            <a:pPr>
              <a:buFontTx/>
              <a:buChar char="-"/>
            </a:pPr>
            <a:endParaRPr lang="es-CO" sz="3400" dirty="0" smtClean="0">
              <a:solidFill>
                <a:schemeClr val="accent6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es-CO" sz="3400" dirty="0" smtClean="0">
                <a:solidFill>
                  <a:schemeClr val="accent6"/>
                </a:solidFill>
                <a:latin typeface="Arial Black" pitchFamily="34" charset="0"/>
              </a:rPr>
              <a:t> </a:t>
            </a:r>
            <a:r>
              <a:rPr lang="es-CO" sz="3400" dirty="0" smtClean="0">
                <a:solidFill>
                  <a:schemeClr val="accent6"/>
                </a:solidFill>
                <a:latin typeface="Arial Black" pitchFamily="34" charset="0"/>
              </a:rPr>
              <a:t>    - A TRAVÉS DE LA GESTIÓN DEL CONOCIMIENTO SE PROMUEVE LA CAPACITACIÓN, ACTUALIZACIÓN E INTERACCIÓN DEL CAPITAL HUMANO.</a:t>
            </a:r>
          </a:p>
          <a:p>
            <a:pPr>
              <a:buFontTx/>
              <a:buChar char="-"/>
            </a:pPr>
            <a:endParaRPr lang="es-CO" sz="3400" dirty="0" smtClean="0">
              <a:solidFill>
                <a:schemeClr val="accent6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es-CO" sz="3400" dirty="0" smtClean="0">
                <a:solidFill>
                  <a:schemeClr val="accent6"/>
                </a:solidFill>
                <a:latin typeface="Arial Black" pitchFamily="34" charset="0"/>
              </a:rPr>
              <a:t>     - PERMITE VALORAR LAS APTITUDES Y CAPACIDADES DE CADA UNO DE LOS EMPLEADOS SIN IMPORTAR LA FUNCIÓN QUE ESTOS DESEMPEÑEN</a:t>
            </a:r>
            <a:endParaRPr lang="es-CO" sz="3400" dirty="0">
              <a:solidFill>
                <a:schemeClr val="accent6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8000"/>
                            </p:stCondLst>
                            <p:childTnLst>
                              <p:par>
                                <p:cTn id="60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0"/>
                            </p:stCondLst>
                            <p:childTnLst>
                              <p:par>
                                <p:cTn id="6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2000"/>
                            </p:stCondLst>
                            <p:childTnLst>
                              <p:par>
                                <p:cTn id="81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3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t1.gstatic.com/images?q=tbn:ANd9GcTMT_zbc7LWP0OLSxLtJb2SxboeLILLpPUKrqpPezI4bqURVZmdf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1052736"/>
            <a:ext cx="3816424" cy="51610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0" accel="5000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0" accel="5000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/>
              <a:t>CASO DE ÉXITO:</a:t>
            </a:r>
            <a:endParaRPr lang="es-CO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720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s-CO" dirty="0" smtClean="0"/>
              <a:t>   </a:t>
            </a:r>
            <a:r>
              <a:rPr lang="es-CO" dirty="0" smtClean="0">
                <a:solidFill>
                  <a:schemeClr val="accent6"/>
                </a:solidFill>
              </a:rPr>
              <a:t> </a:t>
            </a:r>
            <a:r>
              <a:rPr lang="es-CO" sz="2200" dirty="0" smtClean="0">
                <a:solidFill>
                  <a:schemeClr val="accent6"/>
                </a:solidFill>
                <a:latin typeface="Arial Black" pitchFamily="34" charset="0"/>
              </a:rPr>
              <a:t>EN LA INSTITUCIÓN EDUCATIVA INTEGRADOJOAQUIN GONZALEZ CAMARGO SE REALIZAN DIFERENTES PROYECTOS TRANSVERSALES CON EL PROPÓSITO DE FORTALECER LAS HABILIDADES, APTITUDES Y ACTITUDES DE LOS ESTUDIANTES UNO DE ELLOS HA SIDO EL DE LECTOESCRITURA Y DESARROLLO DE HABILIDADES COMUNICATIVAS. </a:t>
            </a:r>
          </a:p>
          <a:p>
            <a:pPr>
              <a:buNone/>
            </a:pPr>
            <a:r>
              <a:rPr lang="es-CO" sz="2200" dirty="0" smtClean="0">
                <a:solidFill>
                  <a:schemeClr val="accent6"/>
                </a:solidFill>
                <a:latin typeface="Arial Black" pitchFamily="34" charset="0"/>
              </a:rPr>
              <a:t> </a:t>
            </a:r>
            <a:r>
              <a:rPr lang="es-CO" sz="2200" dirty="0" smtClean="0">
                <a:solidFill>
                  <a:schemeClr val="accent6"/>
                </a:solidFill>
                <a:latin typeface="Arial Black" pitchFamily="34" charset="0"/>
              </a:rPr>
              <a:t>    ESTO HA PERMITIDO MEJORAR EL PROCESO DE LECTOESCRITURA CON LOS ESTUDIANTES, SE CUENTA CON UN BLOG  POR NIVELES DONDE LOS PROFESORES MONTAN DIFERENTES ACTIVIDADES INTERACTIVAS QUE FORTALECEN LA LECTOESCRITURA.</a:t>
            </a:r>
            <a:endParaRPr lang="es-CO" sz="2200" dirty="0">
              <a:solidFill>
                <a:schemeClr val="accent6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4572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s-CO" dirty="0" smtClean="0"/>
              <a:t>    </a:t>
            </a:r>
            <a:r>
              <a:rPr lang="es-CO" dirty="0" smtClean="0">
                <a:solidFill>
                  <a:schemeClr val="accent6"/>
                </a:solidFill>
                <a:latin typeface="Arial Black" pitchFamily="34" charset="0"/>
              </a:rPr>
              <a:t> TAMBIEN A TRAVES DEL PROYECTO DE PSICOORIENTACIÓN SE REALIZA LA DIRECCIÓN DE GRADO, BASADO EN LECTURAS MUY BONITAS E INTERESANTES PARA LOS ESTUDIANTES, SE CUENTA CON UN BANCO DE LECTURAS QUE SE REALIZAN TODOS LOS VIERNES, LO CUAL PERMITE DESARROLLAR LA INTERPRETACIÓN DE LECTURA Y LA EXPRESIÓN ORAL YA QUE LOS ESTUDIANTES EXPRESAN SUS IDEAS,REFLEXIONES Y COMPROMISOS, ESTO NO SOLO FORTALECE LA PARTE ACADÉMICA SINO TAMBIÉN LA FORMACIÓN DE VALORES.</a:t>
            </a:r>
          </a:p>
          <a:p>
            <a:pPr>
              <a:buNone/>
            </a:pPr>
            <a:r>
              <a:rPr lang="es-CO" dirty="0" smtClean="0">
                <a:solidFill>
                  <a:schemeClr val="accent6"/>
                </a:solidFill>
                <a:latin typeface="Arial Black" pitchFamily="34" charset="0"/>
              </a:rPr>
              <a:t>  http</a:t>
            </a:r>
            <a:r>
              <a:rPr lang="es-CO" dirty="0" smtClean="0">
                <a:solidFill>
                  <a:schemeClr val="accent6"/>
                </a:solidFill>
                <a:latin typeface="Arial Black" pitchFamily="34" charset="0"/>
              </a:rPr>
              <a:t>://www.integradosogamoso.com/UserFiles/file/proyecto_de_direccion_de_curso[1].pdf</a:t>
            </a:r>
            <a:endParaRPr lang="es-CO" dirty="0">
              <a:solidFill>
                <a:schemeClr val="accent6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836712"/>
            <a:ext cx="8229600" cy="4572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CO" dirty="0" smtClean="0"/>
              <a:t>    </a:t>
            </a:r>
            <a:r>
              <a:rPr lang="es-CO" sz="2600" dirty="0" smtClean="0">
                <a:solidFill>
                  <a:schemeClr val="accent6"/>
                </a:solidFill>
                <a:latin typeface="Arial Black" pitchFamily="34" charset="0"/>
              </a:rPr>
              <a:t>EN CUANTO AL DESARROLLO DE LAS HABILIDADES COMUNICATIVAS SE CUENTA CON LA ASOCIACIÓN CULTURAL INTEGRADISTA DONDE SE PROMUEVE EL DESARROLLO DE HABILIDADES Y APTITUDES ARTÍSTICAS (MÚSICA, ARTES PLÁTICAS, DANZA, TEATRO,POESÍA)QUE SE EVIDENCIAN EN LOS DIFERENTES ACTOS DE COMUNIDAD QUE SE REALIZAN EN LA INSTIUCIÓN Y FUERA DE ELLA INTERACTUANDO CON OTROS COLEGIOS.</a:t>
            </a:r>
          </a:p>
          <a:p>
            <a:pPr>
              <a:buNone/>
            </a:pPr>
            <a:endParaRPr lang="es-CO" sz="2600" dirty="0">
              <a:solidFill>
                <a:schemeClr val="accent6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9" name="Picture 7" descr="http://1.bp.blogspot.com/-4s63SHESKWs/UX_P8gsP5cI/AAAAAAAACSA/gwpEse-ICq4/s320/DSC01084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077072"/>
            <a:ext cx="3592061" cy="2020534"/>
          </a:xfrm>
          <a:prstGeom prst="rect">
            <a:avLst/>
          </a:prstGeom>
          <a:noFill/>
        </p:spPr>
      </p:pic>
      <p:grpSp>
        <p:nvGrpSpPr>
          <p:cNvPr id="11" name="10 Grupo"/>
          <p:cNvGrpSpPr/>
          <p:nvPr/>
        </p:nvGrpSpPr>
        <p:grpSpPr>
          <a:xfrm>
            <a:off x="395536" y="260647"/>
            <a:ext cx="7272808" cy="5853223"/>
            <a:chOff x="395536" y="260647"/>
            <a:chExt cx="7272808" cy="5853223"/>
          </a:xfrm>
        </p:grpSpPr>
        <p:pic>
          <p:nvPicPr>
            <p:cNvPr id="18435" name="Picture 3" descr="http://1.bp.blogspot.com/-vxErxtX2wrs/UX_PjRuJBJI/AAAAAAAACRo/VLC2yhrhNBA/s320/DSC01079.JP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95536" y="260647"/>
              <a:ext cx="3744416" cy="2106235"/>
            </a:xfrm>
            <a:prstGeom prst="rect">
              <a:avLst/>
            </a:prstGeom>
            <a:noFill/>
          </p:spPr>
        </p:pic>
        <p:pic>
          <p:nvPicPr>
            <p:cNvPr id="18441" name="Picture 9" descr="http://4.bp.blogspot.com/-Rt5kjzEHtTs/UX_QrEB6I0I/AAAAAAAACS4/yXMBqWWQPYM/s320/DSC01119.JPG">
              <a:hlinkClick r:id="rId6"/>
            </p:cNvPr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95536" y="2078659"/>
              <a:ext cx="3816424" cy="1984721"/>
            </a:xfrm>
            <a:prstGeom prst="rect">
              <a:avLst/>
            </a:prstGeom>
            <a:noFill/>
          </p:spPr>
        </p:pic>
        <p:pic>
          <p:nvPicPr>
            <p:cNvPr id="18443" name="Picture 11" descr="http://3.bp.blogspot.com/-GrtJs6p5NVA/UX-9ow9iSbI/AAAAAAAACRA/LbWPIJ-7Tqc/s320/DSC01044.JPG">
              <a:hlinkClick r:id="rId8"/>
            </p:cNvPr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4091610" y="260648"/>
              <a:ext cx="3576734" cy="1944216"/>
            </a:xfrm>
            <a:prstGeom prst="rect">
              <a:avLst/>
            </a:prstGeom>
            <a:noFill/>
          </p:spPr>
        </p:pic>
        <p:pic>
          <p:nvPicPr>
            <p:cNvPr id="18445" name="Picture 13" descr="http://3.bp.blogspot.com/-kZyFKPwqiFM/UUspqaqTiXI/AAAAAAAACJw/YhhNZ0tNI5o/s320/DSC00774.JPG">
              <a:hlinkClick r:id="rId10"/>
            </p:cNvPr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4211960" y="2204864"/>
              <a:ext cx="3432382" cy="1930714"/>
            </a:xfrm>
            <a:prstGeom prst="rect">
              <a:avLst/>
            </a:prstGeom>
            <a:noFill/>
          </p:spPr>
        </p:pic>
        <p:pic>
          <p:nvPicPr>
            <p:cNvPr id="18447" name="Picture 15" descr="NOS ENCANTA LA TECNOLOGIA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3995936" y="4076338"/>
              <a:ext cx="3672408" cy="2037532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</TotalTime>
  <Words>742</Words>
  <Application>Microsoft Office PowerPoint</Application>
  <PresentationFormat>Presentación en pantalla (4:3)</PresentationFormat>
  <Paragraphs>54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Brío</vt:lpstr>
      <vt:lpstr>GESTION DE CONOCIMIENTO</vt:lpstr>
      <vt:lpstr>DEFINICIÓN:</vt:lpstr>
      <vt:lpstr>IMPORTANCIA DE LA GESTION    DEL CONOCIMIENTO:</vt:lpstr>
      <vt:lpstr>Diapositiva 4</vt:lpstr>
      <vt:lpstr>Diapositiva 5</vt:lpstr>
      <vt:lpstr>CASO DE ÉXITO:</vt:lpstr>
      <vt:lpstr>Diapositiva 7</vt:lpstr>
      <vt:lpstr>Diapositiva 8</vt:lpstr>
      <vt:lpstr>Diapositiva 9</vt:lpstr>
      <vt:lpstr>Diapositiva 10</vt:lpstr>
      <vt:lpstr> PROPUESTA: </vt:lpstr>
      <vt:lpstr>OBJETIVO GENERAL:</vt:lpstr>
      <vt:lpstr>OBJETIVOS ESPECÍFICOS:</vt:lpstr>
      <vt:lpstr>METODOLOGÍA: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hp</dc:creator>
  <cp:lastModifiedBy>hp</cp:lastModifiedBy>
  <cp:revision>31</cp:revision>
  <dcterms:created xsi:type="dcterms:W3CDTF">2013-06-14T19:46:54Z</dcterms:created>
  <dcterms:modified xsi:type="dcterms:W3CDTF">2013-06-14T23:42:24Z</dcterms:modified>
</cp:coreProperties>
</file>